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930"/>
    <a:srgbClr val="91631F"/>
    <a:srgbClr val="CB8A2B"/>
    <a:srgbClr val="26A8BD"/>
    <a:srgbClr val="3294C0"/>
    <a:srgbClr val="008FD6"/>
    <a:srgbClr val="008BD0"/>
    <a:srgbClr val="0095D0"/>
    <a:srgbClr val="0081B4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7" y="53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73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81F59-0072-4297-A020-EF03E61F4DA9}" type="datetimeFigureOut">
              <a:rPr lang="sl-SI" smtClean="0"/>
              <a:t>26.11.2015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04AAF-A33E-4EE4-93A2-5B04331FEB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597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4AC3C-E02A-48F0-BE03-96408FCAE8AA}" type="datetimeFigureOut">
              <a:rPr lang="sl-SI" smtClean="0"/>
              <a:t>26.11.2015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D9B03-9998-4FC3-A081-FA4858AA00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586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9B03-9998-4FC3-A081-FA4858AA00E4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549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437094" y="939800"/>
            <a:ext cx="1041547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37094" y="3419475"/>
            <a:ext cx="1041547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278709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sl-SI" smtClean="0"/>
              <a:t>9. 11. 2015</a:t>
            </a:r>
            <a:endParaRPr lang="sl-S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492875"/>
            <a:ext cx="498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fld id="{8A3F8E0E-57B0-4669-9767-DB5646771F29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7093" y="6492875"/>
            <a:ext cx="9764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smtClean="0"/>
              <a:t>Knjižnična mreža in analiza območij OOK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72500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7093" y="1278194"/>
            <a:ext cx="10415471" cy="5034116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278709" cy="365125"/>
          </a:xfrm>
        </p:spPr>
        <p:txBody>
          <a:bodyPr/>
          <a:lstStyle/>
          <a:p>
            <a:r>
              <a:rPr lang="sl-SI" smtClean="0"/>
              <a:t>9. 11. 2015</a:t>
            </a:r>
            <a:endParaRPr lang="sl-S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7093" y="6492875"/>
            <a:ext cx="9764307" cy="365125"/>
          </a:xfrm>
        </p:spPr>
        <p:txBody>
          <a:bodyPr/>
          <a:lstStyle/>
          <a:p>
            <a:r>
              <a:rPr lang="pl-PL" smtClean="0"/>
              <a:t>Knjižnična mreža in analiza območij OOK</a:t>
            </a:r>
            <a:endParaRPr lang="sl-SI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799" y="6492875"/>
            <a:ext cx="498765" cy="365125"/>
          </a:xfrm>
        </p:spPr>
        <p:txBody>
          <a:bodyPr/>
          <a:lstStyle/>
          <a:p>
            <a:fld id="{8A3F8E0E-57B0-4669-9767-DB5646771F29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437093" y="123490"/>
            <a:ext cx="10415471" cy="990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6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itle 1"/>
          <p:cNvSpPr>
            <a:spLocks noGrp="1"/>
          </p:cNvSpPr>
          <p:nvPr>
            <p:ph type="title" orient="vert"/>
          </p:nvPr>
        </p:nvSpPr>
        <p:spPr>
          <a:xfrm>
            <a:off x="9223664" y="246742"/>
            <a:ext cx="2628900" cy="6037943"/>
          </a:xfrm>
        </p:spPr>
        <p:txBody>
          <a:bodyPr vert="eaVert"/>
          <a:lstStyle/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7094" y="246742"/>
            <a:ext cx="7634170" cy="6037943"/>
          </a:xfrm>
        </p:spPr>
        <p:txBody>
          <a:bodyPr vert="eaVert"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278709" cy="365125"/>
          </a:xfrm>
        </p:spPr>
        <p:txBody>
          <a:bodyPr/>
          <a:lstStyle/>
          <a:p>
            <a:r>
              <a:rPr lang="sl-SI" smtClean="0"/>
              <a:t>9. 11. 2015</a:t>
            </a:r>
            <a:endParaRPr lang="sl-S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7093" y="6492875"/>
            <a:ext cx="9764307" cy="365125"/>
          </a:xfrm>
        </p:spPr>
        <p:txBody>
          <a:bodyPr/>
          <a:lstStyle/>
          <a:p>
            <a:r>
              <a:rPr lang="pl-PL" smtClean="0"/>
              <a:t>Knjižnična mreža in analiza območij OOK</a:t>
            </a:r>
            <a:endParaRPr lang="sl-SI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799" y="6492875"/>
            <a:ext cx="498765" cy="365125"/>
          </a:xfrm>
        </p:spPr>
        <p:txBody>
          <a:bodyPr/>
          <a:lstStyle/>
          <a:p>
            <a:fld id="{8A3F8E0E-57B0-4669-9767-DB5646771F2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399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7093" y="1268361"/>
            <a:ext cx="10415469" cy="5030839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278709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sl-SI" smtClean="0"/>
              <a:t>9. 11. 2015</a:t>
            </a:r>
            <a:endParaRPr lang="sl-S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492875"/>
            <a:ext cx="498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fld id="{8A3F8E0E-57B0-4669-9767-DB5646771F29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437094" y="123490"/>
            <a:ext cx="10415470" cy="990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7093" y="6492875"/>
            <a:ext cx="9764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smtClean="0"/>
              <a:t>Knjižnična mreža in analiza območij OOK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023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7092" y="1805721"/>
            <a:ext cx="10415471" cy="123666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437092" y="3262515"/>
            <a:ext cx="10415471" cy="165946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278709" cy="365125"/>
          </a:xfrm>
        </p:spPr>
        <p:txBody>
          <a:bodyPr/>
          <a:lstStyle/>
          <a:p>
            <a:r>
              <a:rPr lang="sl-SI" smtClean="0"/>
              <a:t>9. 11. 2015</a:t>
            </a:r>
            <a:endParaRPr lang="sl-S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799" y="6492875"/>
            <a:ext cx="498765" cy="365125"/>
          </a:xfrm>
        </p:spPr>
        <p:txBody>
          <a:bodyPr/>
          <a:lstStyle/>
          <a:p>
            <a:fld id="{8A3F8E0E-57B0-4669-9767-DB5646771F29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7093" y="6492875"/>
            <a:ext cx="9764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smtClean="0"/>
              <a:t>Knjižnična mreža in analiza območij OOK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8496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278709" cy="365125"/>
          </a:xfrm>
        </p:spPr>
        <p:txBody>
          <a:bodyPr/>
          <a:lstStyle/>
          <a:p>
            <a:r>
              <a:rPr lang="sl-SI" smtClean="0"/>
              <a:t>9. 11. 2015</a:t>
            </a:r>
            <a:endParaRPr lang="sl-SI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093" y="6492875"/>
            <a:ext cx="9764307" cy="365125"/>
          </a:xfrm>
        </p:spPr>
        <p:txBody>
          <a:bodyPr/>
          <a:lstStyle/>
          <a:p>
            <a:r>
              <a:rPr lang="pl-PL" smtClean="0"/>
              <a:t>Knjižnična mreža in analiza območij OOK</a:t>
            </a:r>
            <a:endParaRPr lang="sl-SI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799" y="6492875"/>
            <a:ext cx="498765" cy="365125"/>
          </a:xfrm>
        </p:spPr>
        <p:txBody>
          <a:bodyPr/>
          <a:lstStyle/>
          <a:p>
            <a:fld id="{8A3F8E0E-57B0-4669-9767-DB5646771F29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1437093" y="1281675"/>
            <a:ext cx="5078007" cy="5043949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437093" y="123490"/>
            <a:ext cx="10415471" cy="990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6774557" y="1281675"/>
            <a:ext cx="5078007" cy="5043949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9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278709" cy="365125"/>
          </a:xfrm>
        </p:spPr>
        <p:txBody>
          <a:bodyPr/>
          <a:lstStyle/>
          <a:p>
            <a:r>
              <a:rPr lang="sl-SI" smtClean="0"/>
              <a:t>9. 11. 2015</a:t>
            </a:r>
            <a:endParaRPr lang="sl-SI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37093" y="6492875"/>
            <a:ext cx="9764307" cy="365125"/>
          </a:xfrm>
        </p:spPr>
        <p:txBody>
          <a:bodyPr/>
          <a:lstStyle/>
          <a:p>
            <a:r>
              <a:rPr lang="pl-PL" smtClean="0"/>
              <a:t>Knjižnična mreža in analiza območij OOK</a:t>
            </a:r>
            <a:endParaRPr lang="sl-SI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799" y="6492875"/>
            <a:ext cx="498765" cy="365125"/>
          </a:xfrm>
        </p:spPr>
        <p:txBody>
          <a:bodyPr/>
          <a:lstStyle/>
          <a:p>
            <a:fld id="{8A3F8E0E-57B0-4669-9767-DB5646771F29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437092" y="1267227"/>
            <a:ext cx="5065307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1437092" y="2091139"/>
            <a:ext cx="5065307" cy="4208061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437093" y="123490"/>
            <a:ext cx="10415471" cy="990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787257" y="1267227"/>
            <a:ext cx="5065307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18"/>
          </p:nvPr>
        </p:nvSpPr>
        <p:spPr>
          <a:xfrm>
            <a:off x="6787257" y="2091139"/>
            <a:ext cx="5065307" cy="4208061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3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278709" cy="365125"/>
          </a:xfrm>
        </p:spPr>
        <p:txBody>
          <a:bodyPr/>
          <a:lstStyle/>
          <a:p>
            <a:r>
              <a:rPr lang="sl-SI" smtClean="0"/>
              <a:t>9. 11. 2015</a:t>
            </a:r>
            <a:endParaRPr lang="sl-SI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7093" y="6492875"/>
            <a:ext cx="9764307" cy="365125"/>
          </a:xfrm>
        </p:spPr>
        <p:txBody>
          <a:bodyPr/>
          <a:lstStyle/>
          <a:p>
            <a:r>
              <a:rPr lang="pl-PL" smtClean="0"/>
              <a:t>Knjižnična mreža in analiza območij OOK</a:t>
            </a:r>
            <a:endParaRPr lang="sl-SI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799" y="6492875"/>
            <a:ext cx="498765" cy="365125"/>
          </a:xfrm>
        </p:spPr>
        <p:txBody>
          <a:bodyPr/>
          <a:lstStyle/>
          <a:p>
            <a:fld id="{8A3F8E0E-57B0-4669-9767-DB5646771F29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437093" y="123490"/>
            <a:ext cx="10415471" cy="990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278709" cy="365125"/>
          </a:xfrm>
        </p:spPr>
        <p:txBody>
          <a:bodyPr/>
          <a:lstStyle/>
          <a:p>
            <a:r>
              <a:rPr lang="sl-SI" smtClean="0"/>
              <a:t>9. 11. 2015</a:t>
            </a:r>
            <a:endParaRPr lang="sl-SI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37093" y="6492875"/>
            <a:ext cx="9764307" cy="365125"/>
          </a:xfrm>
        </p:spPr>
        <p:txBody>
          <a:bodyPr/>
          <a:lstStyle/>
          <a:p>
            <a:r>
              <a:rPr lang="pl-PL" smtClean="0"/>
              <a:t>Knjižnična mreža in analiza območij OOK</a:t>
            </a:r>
            <a:endParaRPr lang="sl-SI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799" y="6492875"/>
            <a:ext cx="498765" cy="365125"/>
          </a:xfrm>
        </p:spPr>
        <p:txBody>
          <a:bodyPr/>
          <a:lstStyle/>
          <a:p>
            <a:fld id="{8A3F8E0E-57B0-4669-9767-DB5646771F2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87530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37094" y="134307"/>
            <a:ext cx="4265206" cy="11049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943601" y="1239208"/>
            <a:ext cx="5908964" cy="50677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7093" y="1239208"/>
            <a:ext cx="4265207" cy="50745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278709" cy="365125"/>
          </a:xfrm>
        </p:spPr>
        <p:txBody>
          <a:bodyPr/>
          <a:lstStyle/>
          <a:p>
            <a:r>
              <a:rPr lang="sl-SI" smtClean="0"/>
              <a:t>9. 11. 2015</a:t>
            </a:r>
            <a:endParaRPr lang="sl-SI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093" y="6492875"/>
            <a:ext cx="9764307" cy="365125"/>
          </a:xfrm>
        </p:spPr>
        <p:txBody>
          <a:bodyPr/>
          <a:lstStyle/>
          <a:p>
            <a:r>
              <a:rPr lang="pl-PL" smtClean="0"/>
              <a:t>Knjižnična mreža in analiza območij OOK</a:t>
            </a:r>
            <a:endParaRPr lang="sl-SI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799" y="6492875"/>
            <a:ext cx="498765" cy="365125"/>
          </a:xfrm>
        </p:spPr>
        <p:txBody>
          <a:bodyPr/>
          <a:lstStyle/>
          <a:p>
            <a:fld id="{8A3F8E0E-57B0-4669-9767-DB5646771F2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8766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69000" y="1239208"/>
            <a:ext cx="5883564" cy="507450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278709" cy="365125"/>
          </a:xfrm>
        </p:spPr>
        <p:txBody>
          <a:bodyPr/>
          <a:lstStyle/>
          <a:p>
            <a:r>
              <a:rPr lang="sl-SI" smtClean="0"/>
              <a:t>9. 11. 2015</a:t>
            </a:r>
            <a:endParaRPr lang="sl-SI"/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093" y="6492875"/>
            <a:ext cx="9764307" cy="365125"/>
          </a:xfrm>
        </p:spPr>
        <p:txBody>
          <a:bodyPr/>
          <a:lstStyle/>
          <a:p>
            <a:r>
              <a:rPr lang="pl-PL" smtClean="0"/>
              <a:t>Knjižnična mreža in analiza območij OOK</a:t>
            </a:r>
            <a:endParaRPr lang="sl-SI"/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799" y="6492875"/>
            <a:ext cx="498765" cy="365125"/>
          </a:xfrm>
        </p:spPr>
        <p:txBody>
          <a:bodyPr/>
          <a:lstStyle/>
          <a:p>
            <a:fld id="{8A3F8E0E-57B0-4669-9767-DB5646771F29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437094" y="134307"/>
            <a:ext cx="4265206" cy="11049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7093" y="1239208"/>
            <a:ext cx="4265207" cy="50745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77004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9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 userDrawn="1"/>
        </p:nvPicPr>
        <p:blipFill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brightnessContrast bright="-5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184" b="24399"/>
          <a:stretch/>
        </p:blipFill>
        <p:spPr>
          <a:xfrm>
            <a:off x="181441" y="-29028"/>
            <a:ext cx="12010559" cy="6908800"/>
          </a:xfrm>
          <a:prstGeom prst="rect">
            <a:avLst/>
          </a:prstGeom>
        </p:spPr>
      </p:pic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0" y="436394"/>
            <a:ext cx="1437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1040" b="1" dirty="0" smtClean="0">
                <a:solidFill>
                  <a:schemeClr val="bg1"/>
                </a:solidFill>
                <a:effectLst/>
                <a:latin typeface="+mj-lt"/>
              </a:rPr>
              <a:t>Center za</a:t>
            </a:r>
            <a:r>
              <a:rPr lang="sl-SI" sz="1040" b="1" baseline="0" dirty="0" smtClean="0">
                <a:solidFill>
                  <a:schemeClr val="bg1"/>
                </a:solidFill>
                <a:effectLst/>
                <a:latin typeface="+mj-lt"/>
              </a:rPr>
              <a:t> razvoj knjižnic</a:t>
            </a:r>
            <a:endParaRPr lang="sl-SI" sz="1040" b="1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437093" y="123490"/>
            <a:ext cx="10415471" cy="990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437093" y="1278194"/>
            <a:ext cx="10415471" cy="5034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278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sl-SI" smtClean="0"/>
              <a:t>9. 11. 2015</a:t>
            </a:r>
            <a:endParaRPr lang="sl-SI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7093" y="6492875"/>
            <a:ext cx="9764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smtClean="0"/>
              <a:t>Knjižnična mreža in analiza območij OOK</a:t>
            </a:r>
            <a:endParaRPr lang="sl-S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492875"/>
            <a:ext cx="498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fld id="{8A3F8E0E-57B0-4669-9767-DB5646771F29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13" name="Slika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8" y="123488"/>
            <a:ext cx="1358314" cy="3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9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ilena.bon@nuk.uni-lj.si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9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1" y="2534962"/>
            <a:ext cx="3226398" cy="911093"/>
          </a:xfrm>
          <a:prstGeom prst="rect">
            <a:avLst/>
          </a:prstGeom>
        </p:spPr>
      </p:pic>
      <p:sp>
        <p:nvSpPr>
          <p:cNvPr id="22" name="Podnaslov 9"/>
          <p:cNvSpPr txBox="1">
            <a:spLocks/>
          </p:cNvSpPr>
          <p:nvPr/>
        </p:nvSpPr>
        <p:spPr>
          <a:xfrm>
            <a:off x="-395479" y="3520922"/>
            <a:ext cx="4297114" cy="532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l-SI" dirty="0" smtClean="0"/>
              <a:t>Center za razvoj knjižnic</a:t>
            </a:r>
            <a:endParaRPr lang="sl-SI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7" y="-10677"/>
            <a:ext cx="6313714" cy="7063198"/>
          </a:xfrm>
          <a:prstGeom prst="rect">
            <a:avLst/>
          </a:prstGeom>
        </p:spPr>
      </p:pic>
      <p:sp>
        <p:nvSpPr>
          <p:cNvPr id="16" name="Naslov 3"/>
          <p:cNvSpPr>
            <a:spLocks noGrp="1"/>
          </p:cNvSpPr>
          <p:nvPr>
            <p:ph type="ctrTitle"/>
          </p:nvPr>
        </p:nvSpPr>
        <p:spPr>
          <a:xfrm>
            <a:off x="3385131" y="1513686"/>
            <a:ext cx="8610599" cy="3146853"/>
          </a:xfrm>
        </p:spPr>
        <p:txBody>
          <a:bodyPr>
            <a:normAutofit/>
          </a:bodyPr>
          <a:lstStyle/>
          <a:p>
            <a:r>
              <a:rPr lang="pl-PL" sz="4400" dirty="0" smtClean="0">
                <a:solidFill>
                  <a:schemeClr val="tx1"/>
                </a:solidFill>
              </a:rPr>
              <a:t>Analiza območja</a:t>
            </a:r>
            <a:br>
              <a:rPr lang="pl-PL" sz="4400" dirty="0" smtClean="0">
                <a:solidFill>
                  <a:schemeClr val="tx1"/>
                </a:solidFill>
              </a:rPr>
            </a:br>
            <a:r>
              <a:rPr lang="pl-PL" sz="4400" dirty="0" smtClean="0">
                <a:solidFill>
                  <a:schemeClr val="tx1"/>
                </a:solidFill>
              </a:rPr>
              <a:t>ZAKAJ</a:t>
            </a: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značba mesta datuma 2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278709" cy="365125"/>
          </a:xfrm>
        </p:spPr>
        <p:txBody>
          <a:bodyPr/>
          <a:lstStyle/>
          <a:p>
            <a:r>
              <a:rPr lang="sl-SI" sz="900" smtClean="0"/>
              <a:t>9. 11. 2015</a:t>
            </a:r>
            <a:endParaRPr lang="sl-SI" sz="900" dirty="0"/>
          </a:p>
        </p:txBody>
      </p:sp>
      <p:sp>
        <p:nvSpPr>
          <p:cNvPr id="10" name="Označba mest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11353799" y="6492875"/>
            <a:ext cx="498765" cy="365125"/>
          </a:xfrm>
        </p:spPr>
        <p:txBody>
          <a:bodyPr/>
          <a:lstStyle/>
          <a:p>
            <a:r>
              <a:rPr lang="sl-SI" sz="900" dirty="0" smtClean="0"/>
              <a:t>1</a:t>
            </a:r>
          </a:p>
        </p:txBody>
      </p:sp>
      <p:sp>
        <p:nvSpPr>
          <p:cNvPr id="9" name="Podnaslov 9"/>
          <p:cNvSpPr txBox="1">
            <a:spLocks/>
          </p:cNvSpPr>
          <p:nvPr/>
        </p:nvSpPr>
        <p:spPr>
          <a:xfrm>
            <a:off x="5464627" y="5020362"/>
            <a:ext cx="5551714" cy="783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Označba mesta no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z="800" smtClean="0"/>
              <a:t>Knjižnična mreža in analiza območij OOK</a:t>
            </a:r>
            <a:endParaRPr lang="sl-SI" sz="800" dirty="0"/>
          </a:p>
        </p:txBody>
      </p:sp>
      <p:sp>
        <p:nvSpPr>
          <p:cNvPr id="12" name="Podnaslov 9"/>
          <p:cNvSpPr txBox="1">
            <a:spLocks/>
          </p:cNvSpPr>
          <p:nvPr/>
        </p:nvSpPr>
        <p:spPr>
          <a:xfrm>
            <a:off x="5105399" y="5089805"/>
            <a:ext cx="5551714" cy="528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b="1" dirty="0">
                <a:solidFill>
                  <a:schemeClr val="tx1"/>
                </a:solidFill>
                <a:latin typeface="+mj-lt"/>
              </a:rPr>
              <a:t>Milena </a:t>
            </a:r>
            <a:r>
              <a:rPr lang="sl-SI" sz="2000" b="1" dirty="0" smtClean="0">
                <a:solidFill>
                  <a:schemeClr val="tx1"/>
                </a:solidFill>
                <a:latin typeface="+mj-lt"/>
              </a:rPr>
              <a:t>Bon </a:t>
            </a:r>
          </a:p>
          <a:p>
            <a:r>
              <a:rPr lang="sl-SI" sz="2000" u="sng" dirty="0" smtClean="0">
                <a:hlinkClick r:id="rId6"/>
              </a:rPr>
              <a:t>milena.bon@nuk.uni-lj.si</a:t>
            </a:r>
            <a:r>
              <a:rPr lang="sl-SI" sz="20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sl-SI" sz="2000" b="1" dirty="0" smtClean="0">
                <a:solidFill>
                  <a:schemeClr val="bg1"/>
                </a:solidFill>
                <a:latin typeface="+mj-lt"/>
              </a:rPr>
            </a:br>
            <a:endParaRPr lang="sl-SI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4621381" y="1784873"/>
            <a:ext cx="5953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err="1" smtClean="0">
                <a:solidFill>
                  <a:schemeClr val="bg1"/>
                </a:solidFill>
              </a:rPr>
              <a:t>Izobraževanje</a:t>
            </a:r>
            <a:r>
              <a:rPr lang="hr-HR" dirty="0" smtClean="0">
                <a:solidFill>
                  <a:schemeClr val="bg1"/>
                </a:solidFill>
              </a:rPr>
              <a:t> OOK 2015</a:t>
            </a:r>
          </a:p>
          <a:p>
            <a:pPr algn="ctr"/>
            <a:r>
              <a:rPr lang="hr-HR" dirty="0" smtClean="0">
                <a:solidFill>
                  <a:schemeClr val="bg1"/>
                </a:solidFill>
              </a:rPr>
              <a:t>26. 11. 2015</a:t>
            </a:r>
          </a:p>
          <a:p>
            <a:pPr algn="ctr"/>
            <a:r>
              <a:rPr lang="hr-HR" dirty="0" smtClean="0">
                <a:solidFill>
                  <a:schemeClr val="bg1"/>
                </a:solidFill>
              </a:rPr>
              <a:t>Knjižnična mreža </a:t>
            </a:r>
            <a:r>
              <a:rPr lang="hr-HR" dirty="0" err="1" smtClean="0">
                <a:solidFill>
                  <a:schemeClr val="bg1"/>
                </a:solidFill>
              </a:rPr>
              <a:t>in</a:t>
            </a:r>
            <a:r>
              <a:rPr lang="hr-HR" dirty="0" smtClean="0">
                <a:solidFill>
                  <a:schemeClr val="bg1"/>
                </a:solidFill>
              </a:rPr>
              <a:t> analiza </a:t>
            </a:r>
            <a:r>
              <a:rPr lang="hr-HR" dirty="0" err="1" smtClean="0">
                <a:solidFill>
                  <a:schemeClr val="bg1"/>
                </a:solidFill>
              </a:rPr>
              <a:t>območij</a:t>
            </a:r>
            <a:r>
              <a:rPr lang="hr-HR" dirty="0" smtClean="0">
                <a:solidFill>
                  <a:schemeClr val="bg1"/>
                </a:solidFill>
              </a:rPr>
              <a:t> OOK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505700" y="4819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019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b="1" dirty="0"/>
              <a:t>analiza stanja razvitosti in potreb knjižnične dejavnosti v okviru območja,</a:t>
            </a:r>
            <a:endParaRPr lang="sl-SI" dirty="0"/>
          </a:p>
          <a:p>
            <a:pPr lvl="0"/>
            <a:r>
              <a:rPr lang="sl-SI" b="1" dirty="0"/>
              <a:t>opredelitev razvojnih potreb glede informacijske tehnologije za posamezno območje…</a:t>
            </a:r>
            <a:endParaRPr lang="sl-SI" dirty="0"/>
          </a:p>
          <a:p>
            <a:pPr lvl="0"/>
            <a:r>
              <a:rPr lang="sl-SI" b="1" dirty="0"/>
              <a:t>sodelovanje s splošnimi knjižnicami na območju pri razvoju in načrtovanju občinskih in medobčinskih knjižničnih mrež,</a:t>
            </a:r>
            <a:endParaRPr lang="sl-SI" dirty="0"/>
          </a:p>
          <a:p>
            <a:pPr lvl="0"/>
            <a:r>
              <a:rPr lang="sl-SI" b="1" dirty="0"/>
              <a:t>sodelovanje s šolskimi knjižnicami na območju in skupen razvoj </a:t>
            </a:r>
            <a:r>
              <a:rPr lang="sl-SI" b="1" dirty="0" err="1"/>
              <a:t>bibliopedagoških</a:t>
            </a:r>
            <a:r>
              <a:rPr lang="sl-SI" b="1" dirty="0"/>
              <a:t> dejavnosti za učence in dijake,</a:t>
            </a:r>
            <a:endParaRPr lang="sl-SI" dirty="0"/>
          </a:p>
          <a:p>
            <a:pPr lvl="0"/>
            <a:r>
              <a:rPr lang="sl-SI" b="1" dirty="0"/>
              <a:t>opredelitev ciljev, koordinacija ali izvedba knjižničnih storitev za posebne skupine </a:t>
            </a:r>
            <a:r>
              <a:rPr lang="sl-SI" b="1" dirty="0" smtClean="0"/>
              <a:t>uporabnikov.</a:t>
            </a:r>
            <a:endParaRPr lang="sl-SI" dirty="0"/>
          </a:p>
          <a:p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z="800" dirty="0" smtClean="0"/>
              <a:t>9. 11. 2015</a:t>
            </a:r>
            <a:endParaRPr lang="sl-SI" sz="8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F8E0E-57B0-4669-9767-DB5646771F29}" type="slidenum">
              <a:rPr lang="sl-SI" sz="800" smtClean="0"/>
              <a:pPr/>
              <a:t>2</a:t>
            </a:fld>
            <a:endParaRPr lang="sl-SI" sz="800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2227669" y="277426"/>
            <a:ext cx="9221381" cy="990935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tx1"/>
                </a:solidFill>
                <a:effectLst/>
              </a:rPr>
              <a:t>podlaga Pravilnik o OOK</a:t>
            </a:r>
            <a:r>
              <a:rPr lang="sl-SI" dirty="0">
                <a:solidFill>
                  <a:schemeClr val="tx1"/>
                </a:solidFill>
              </a:rPr>
              <a:t/>
            </a:r>
            <a:br>
              <a:rPr lang="sl-SI" dirty="0">
                <a:solidFill>
                  <a:schemeClr val="tx1"/>
                </a:solidFill>
              </a:rPr>
            </a:br>
            <a:r>
              <a:rPr lang="sl-SI" dirty="0" smtClean="0">
                <a:solidFill>
                  <a:schemeClr val="tx1"/>
                </a:solidFill>
                <a:effectLst/>
              </a:rPr>
              <a:t>2</a:t>
            </a:r>
            <a:r>
              <a:rPr lang="sl-SI" dirty="0">
                <a:solidFill>
                  <a:schemeClr val="tx1"/>
                </a:solidFill>
                <a:effectLst/>
              </a:rPr>
              <a:t>. naloga - STROKOVNA POMOČ KNJIŽNICAM OBMOČJA </a:t>
            </a:r>
            <a:r>
              <a:rPr lang="sl-SI" dirty="0" smtClean="0">
                <a:solidFill>
                  <a:schemeClr val="tx1"/>
                </a:solidFill>
                <a:effectLst/>
              </a:rPr>
              <a:t> 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z="800" dirty="0" smtClean="0"/>
              <a:t>Knjižnična mreža in analiza območij OOK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12195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785931" y="1644598"/>
            <a:ext cx="10415469" cy="5030839"/>
          </a:xfrm>
        </p:spPr>
        <p:txBody>
          <a:bodyPr/>
          <a:lstStyle/>
          <a:p>
            <a:pPr marL="542925"/>
            <a:r>
              <a:rPr lang="sl-SI" dirty="0"/>
              <a:t>	Spoznavanje značilnosti in potreb ožjega in širšega okolja.</a:t>
            </a:r>
          </a:p>
          <a:p>
            <a:pPr marL="542925"/>
            <a:r>
              <a:rPr lang="sl-SI" dirty="0"/>
              <a:t>	Skupaj s posamezno OK poiskati in predlagati učinkovite akcije.</a:t>
            </a:r>
          </a:p>
          <a:p>
            <a:pPr marL="542925"/>
            <a:r>
              <a:rPr lang="sl-SI" dirty="0"/>
              <a:t>	Delovati sistematično in strukturirano in ne zgolj stihijsko. </a:t>
            </a:r>
          </a:p>
          <a:p>
            <a:pPr marL="542925"/>
            <a:r>
              <a:rPr lang="sl-SI" dirty="0"/>
              <a:t>	Izboljšati poslovne in storitvene procese. </a:t>
            </a:r>
          </a:p>
          <a:p>
            <a:pPr marL="542925"/>
            <a:r>
              <a:rPr lang="sl-SI" dirty="0"/>
              <a:t>	Umestitev knjižnice in njenih storitev v lokalne strateške </a:t>
            </a:r>
            <a:r>
              <a:rPr lang="sl-SI" dirty="0" smtClean="0"/>
              <a:t>načrte</a:t>
            </a:r>
          </a:p>
          <a:p>
            <a:pPr marL="542925">
              <a:tabLst>
                <a:tab pos="895350" algn="l"/>
              </a:tabLst>
            </a:pPr>
            <a:r>
              <a:rPr lang="sl-SI" dirty="0" smtClean="0"/>
              <a:t>     Priprava </a:t>
            </a:r>
            <a:r>
              <a:rPr lang="sl-SI" dirty="0"/>
              <a:t>argumentiranih podlag za strateške načrte </a:t>
            </a:r>
            <a:r>
              <a:rPr lang="sl-SI" smtClean="0"/>
              <a:t>razvoja        knjižnic </a:t>
            </a:r>
            <a:r>
              <a:rPr lang="sl-SI" dirty="0"/>
              <a:t>na območju</a:t>
            </a:r>
          </a:p>
          <a:p>
            <a:pPr lvl="3"/>
            <a:r>
              <a:rPr lang="sl-SI" sz="2400" dirty="0" smtClean="0">
                <a:solidFill>
                  <a:schemeClr val="tx1"/>
                </a:solidFill>
              </a:rPr>
              <a:t>lokalnih </a:t>
            </a:r>
            <a:r>
              <a:rPr lang="sl-SI" sz="2400" dirty="0">
                <a:solidFill>
                  <a:schemeClr val="tx1"/>
                </a:solidFill>
              </a:rPr>
              <a:t>programov za </a:t>
            </a:r>
            <a:r>
              <a:rPr lang="sl-SI" sz="2400" dirty="0" smtClean="0">
                <a:solidFill>
                  <a:schemeClr val="tx1"/>
                </a:solidFill>
              </a:rPr>
              <a:t>kulturo</a:t>
            </a:r>
          </a:p>
          <a:p>
            <a:pPr lvl="3"/>
            <a:r>
              <a:rPr lang="sl-SI" sz="2400" dirty="0" smtClean="0">
                <a:solidFill>
                  <a:schemeClr val="tx1"/>
                </a:solidFill>
              </a:rPr>
              <a:t>nacionalnega </a:t>
            </a:r>
            <a:r>
              <a:rPr lang="sl-SI" sz="2400" dirty="0">
                <a:solidFill>
                  <a:schemeClr val="tx1"/>
                </a:solidFill>
              </a:rPr>
              <a:t>programa za kulturo.</a:t>
            </a:r>
          </a:p>
          <a:p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z="800" dirty="0" smtClean="0"/>
              <a:t>9. 11. 2015</a:t>
            </a:r>
            <a:endParaRPr lang="sl-SI" sz="8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3F8E0E-57B0-4669-9767-DB5646771F29}" type="slidenum">
              <a:rPr lang="sl-SI" sz="800" smtClean="0"/>
              <a:pPr/>
              <a:t>3</a:t>
            </a:fld>
            <a:endParaRPr lang="sl-SI" sz="800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2227669" y="277426"/>
            <a:ext cx="9221381" cy="990935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tx1"/>
                </a:solidFill>
                <a:effectLst/>
              </a:rPr>
              <a:t>podlaga Pravilnik o OOK</a:t>
            </a:r>
            <a:r>
              <a:rPr lang="sl-SI" dirty="0">
                <a:solidFill>
                  <a:schemeClr val="tx1"/>
                </a:solidFill>
              </a:rPr>
              <a:t/>
            </a:r>
            <a:br>
              <a:rPr lang="sl-SI" dirty="0">
                <a:solidFill>
                  <a:schemeClr val="tx1"/>
                </a:solidFill>
              </a:rPr>
            </a:br>
            <a:r>
              <a:rPr lang="sl-SI" dirty="0" smtClean="0">
                <a:solidFill>
                  <a:schemeClr val="tx1"/>
                </a:solidFill>
                <a:effectLst/>
              </a:rPr>
              <a:t>2</a:t>
            </a:r>
            <a:r>
              <a:rPr lang="sl-SI" dirty="0">
                <a:solidFill>
                  <a:schemeClr val="tx1"/>
                </a:solidFill>
                <a:effectLst/>
              </a:rPr>
              <a:t>. naloga - STROKOVNA POMOČ KNJIŽNICAM OBMOČJA </a:t>
            </a:r>
            <a:r>
              <a:rPr lang="sl-SI" dirty="0" smtClean="0">
                <a:solidFill>
                  <a:schemeClr val="tx1"/>
                </a:solidFill>
                <a:effectLst/>
              </a:rPr>
              <a:t> 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z="800" dirty="0" smtClean="0"/>
              <a:t>Knjižnična mreža in analiza območij OOK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67793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Modra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ova 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3048</TotalTime>
  <Words>134</Words>
  <Application>Microsoft Office PowerPoint</Application>
  <PresentationFormat>Širokozaslonsko</PresentationFormat>
  <Paragraphs>32</Paragraphs>
  <Slides>3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Analiza območja ZAKAJ</vt:lpstr>
      <vt:lpstr>podlaga Pravilnik o OOK 2. naloga - STROKOVNA POMOČ KNJIŽNICAM OBMOČJA  </vt:lpstr>
      <vt:lpstr>podlaga Pravilnik o OOK 2. naloga - STROKOVNA POMOČ KNJIŽNICAM OBMOČJA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Bina Trplan</dc:creator>
  <cp:lastModifiedBy>Milena Bon</cp:lastModifiedBy>
  <cp:revision>182</cp:revision>
  <cp:lastPrinted>2015-11-23T15:28:54Z</cp:lastPrinted>
  <dcterms:created xsi:type="dcterms:W3CDTF">2015-10-08T07:33:01Z</dcterms:created>
  <dcterms:modified xsi:type="dcterms:W3CDTF">2015-11-26T08:26:59Z</dcterms:modified>
</cp:coreProperties>
</file>